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5" r:id="rId3"/>
    <p:sldId id="258" r:id="rId4"/>
    <p:sldId id="259" r:id="rId5"/>
    <p:sldId id="260" r:id="rId6"/>
    <p:sldId id="261" r:id="rId7"/>
    <p:sldId id="262" r:id="rId8"/>
    <p:sldId id="271" r:id="rId9"/>
    <p:sldId id="265" r:id="rId10"/>
    <p:sldId id="267" r:id="rId11"/>
    <p:sldId id="269" r:id="rId12"/>
    <p:sldId id="270" r:id="rId13"/>
    <p:sldId id="268" r:id="rId14"/>
    <p:sldId id="272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38C13-FF49-4293-90D2-A98A2FC9B147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03FB7-833E-47E7-8187-8B6DC176C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2;&#1072;&#1089;&#1080;&#1083;&#1080;&#1081;\Downloads\100-&#1083;&#1077;&#1090;&#1080;&#1102;%20&#1082;&#1086;&#1084;&#1089;&#1086;&#1084;&#1086;&#1083;&#1072;%20&#1087;&#1086;&#1089;&#1074;&#1103;&#1097;&#1072;&#1077;&#1090;&#1089;&#1103;.mp4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ds02.infourok.ru/uploads/ex/0f34/0004a313-bb985746/img8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C%D0%BE%D1%81%D0%BA%D0%BE%D0%B2%D1%81%D0%BA%D0%B0%D1%8F_%D0%BE%D0%B1%D0%BB%D0%B0%D1%81%D1%82%D1%8C" TargetMode="External"/><Relationship Id="rId3" Type="http://schemas.openxmlformats.org/officeDocument/2006/relationships/hyperlink" Target="https://ru.wikipedia.org/wiki/%D0%93%D0%BE%D1%80%D0%BE%D0%B4" TargetMode="External"/><Relationship Id="rId7" Type="http://schemas.openxmlformats.org/officeDocument/2006/relationships/hyperlink" Target="https://ru.wikipedia.org/wiki/%D0%A1%D1%85%D0%BE%D0%B4%D0%BD%D1%8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9F%D0%A1%D0%A1" TargetMode="External"/><Relationship Id="rId11" Type="http://schemas.openxmlformats.org/officeDocument/2006/relationships/hyperlink" Target="https://ru.wikipedia.org/wiki/%D0%9E%D1%82%D0%B4%D0%B5%D0%BB%D1%8C%D0%BD%D0%B0%D1%8F_%D0%9F%D1%80%D0%B8%D0%BC%D0%BE%D1%80%D1%81%D0%BA%D0%B0%D1%8F_%D0%B0%D1%80%D0%BC%D0%B8%D1%8F" TargetMode="External"/><Relationship Id="rId5" Type="http://schemas.openxmlformats.org/officeDocument/2006/relationships/hyperlink" Target="https://ru.wikipedia.org/wiki/%D0%9A%D1%80%D0%B5%D1%81%D1%82%D1%8C%D1%8F%D0%BD%D0%B8%D0%BD" TargetMode="External"/><Relationship Id="rId10" Type="http://schemas.openxmlformats.org/officeDocument/2006/relationships/hyperlink" Target="https://ru.wikipedia.org/wiki/%D0%A1%D0%B5%D0%B2%D0%B5%D1%80%D0%BE-%D0%9A%D0%B0%D0%B2%D0%BA%D0%B0%D0%B7%D1%81%D0%BA%D0%B8%D0%B9_%D1%84%D1%80%D0%BE%D0%BD%D1%82" TargetMode="External"/><Relationship Id="rId4" Type="http://schemas.openxmlformats.org/officeDocument/2006/relationships/hyperlink" Target="https://ru.wikipedia.org/wiki/%D0%9C%D0%B0%D0%B9%D0%BA%D0%BE%D0%BF" TargetMode="External"/><Relationship Id="rId9" Type="http://schemas.openxmlformats.org/officeDocument/2006/relationships/hyperlink" Target="https://ru.wikipedia.org/wiki/%D0%97%D0%B0%D0%BA%D0%B0%D0%B2%D0%BA%D0%B0%D0%B7%D1%81%D0%BA%D0%B8%D0%B9_%D1%84%D1%80%D0%BE%D0%BD%D1%82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fishki.net/2246752-geroj-rossii.html/gallery-4368187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cdn.fishki.net/upload/post/2017/03/21/2246752/plotnikova-marina-vladimirovna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fishki.net/2246752-geroj-rossii.html/gallery-4368191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00-летию комсомола посвящается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8585200" cy="6438900"/>
          </a:xfrm>
          <a:prstGeom prst="rect">
            <a:avLst/>
          </a:prstGeom>
        </p:spPr>
      </p:pic>
      <p:pic>
        <p:nvPicPr>
          <p:cNvPr id="17410" name="Picture 2" descr="Герои родины — как много в этом смысла! И честь, и храбрость в этих двух сло">
            <a:hlinkClick r:id="rId4" tooltip="Герои родины — как много в этом смысла! И честь, и храбрость в этих двух сло...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28600"/>
            <a:ext cx="8610600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https://ds04.infourok.ru/uploads/ex/0ede/000e3fad-97d6d38b/img23.jpg"/>
          <p:cNvSpPr>
            <a:spLocks noChangeAspect="1" noChangeArrowheads="1"/>
          </p:cNvSpPr>
          <p:nvPr/>
        </p:nvSpPr>
        <p:spPr bwMode="auto">
          <a:xfrm>
            <a:off x="63500" y="-136525"/>
            <a:ext cx="7258050" cy="5448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Bahnschrift" pitchFamily="34" charset="0"/>
              </a:rPr>
              <a:t>Испытатели авиационной техники (лётчики-испытатели, лётчики ВВС и ВМФ) — 88 человек;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Лица, отличившиеся в борьбе с терроризмом в регионах Северного Кавказа (кроме Чеченской Республики) — 56 человек;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Космонавты — 44 человека;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Военные моряки, подводники и испытатели морской техники — 36 человек;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Участники октябрьских событий 1993 года в Москве — 26 человек;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Спасатели и лица, спасшие жизнь другим людям в природных и техногенных катастрофах — 22 человека;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 </a:t>
            </a:r>
            <a:r>
              <a:rPr lang="ru-RU" sz="2000" dirty="0" smtClean="0">
                <a:latin typeface="Bahnschrift" pitchFamily="34" charset="0"/>
              </a:rPr>
              <a:t/>
            </a:r>
            <a:br>
              <a:rPr lang="ru-RU" sz="2000" dirty="0" smtClean="0">
                <a:latin typeface="Bahnschrift" pitchFamily="34" charset="0"/>
              </a:rPr>
            </a:br>
            <a:r>
              <a:rPr lang="ru-RU" sz="2000" dirty="0" smtClean="0">
                <a:latin typeface="Bahnschrift" pitchFamily="34" charset="0"/>
              </a:rPr>
              <a:t> </a:t>
            </a:r>
            <a:endParaRPr lang="ru-RU" sz="2000" dirty="0">
              <a:latin typeface="Bahnschrif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ahnschrift" pitchFamily="34" charset="0"/>
              </a:rPr>
              <a:t>Участники боевых действий в Южной Осетии в 2008 году — 22 человека;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Руководящие работники министерств и ведомств — 17 человек;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Конструкторы вооружений и специальной техники — 15 человек;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Сотрудники разведывательных служб (СВР и ГРУ) СССР и Российской Федерации — 14 человек;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Лица, отличившиеся в борьбе с терроризмом за пределами Северного Кавказа — 11 человек;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Испытатели парашютной, космической и другой специальной техники — 10 человек;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800" dirty="0" smtClean="0">
                <a:latin typeface="Bahnschrift" pitchFamily="34" charset="0"/>
              </a:rPr>
              <a:t/>
            </a:r>
            <a:br>
              <a:rPr lang="ru-RU" sz="2800" dirty="0" smtClean="0">
                <a:latin typeface="Bahnschrift" pitchFamily="34" charset="0"/>
              </a:rPr>
            </a:br>
            <a:r>
              <a:rPr lang="ru-RU" sz="2800" dirty="0" smtClean="0">
                <a:latin typeface="Bahnschrift" pitchFamily="34" charset="0"/>
              </a:rPr>
              <a:t>Участники Афганской войны — 7 человек;</a:t>
            </a:r>
            <a:br>
              <a:rPr lang="ru-RU" sz="2800" dirty="0" smtClean="0">
                <a:latin typeface="Bahnschrift" pitchFamily="34" charset="0"/>
              </a:rPr>
            </a:br>
            <a:r>
              <a:rPr lang="ru-RU" sz="2800" dirty="0" smtClean="0">
                <a:latin typeface="Bahnschrift" pitchFamily="34" charset="0"/>
              </a:rPr>
              <a:t/>
            </a:r>
            <a:br>
              <a:rPr lang="ru-RU" sz="2800" dirty="0" smtClean="0">
                <a:latin typeface="Bahnschrift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/>
              <a:t> </a:t>
            </a:r>
            <a:r>
              <a:rPr lang="ru-RU" sz="2400" dirty="0" smtClean="0">
                <a:latin typeface="Bahnschrift" pitchFamily="34" charset="0"/>
              </a:rPr>
              <a:t>Работники сельского хозяйства — 5 человек;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Спортсмены и путешественники — 4 человека;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Ликвидаторы Чернобыльской катастрофы — 4 человека;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Участники экспедиций в Арктике и Антарктиде — 4 человека;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Участники операции по эвакуации российских граждан из Кабула в 1992 году — 3 человека;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Участники миротворческой операции в Абхазии — 3 человека;</a:t>
            </a:r>
          </a:p>
          <a:p>
            <a:endParaRPr lang="ru-RU" sz="2400" dirty="0" smtClean="0">
              <a:latin typeface="Bahnschrift" pitchFamily="34" charset="0"/>
            </a:endParaRPr>
          </a:p>
          <a:p>
            <a:r>
              <a:rPr lang="ru-RU" sz="2400" dirty="0" smtClean="0">
                <a:latin typeface="Bahnschrift" pitchFamily="34" charset="0"/>
              </a:rPr>
              <a:t> Лётчики гражданской авиации, бежавшие из плена талибов в 1996 году — 2 человека;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>Посол — 1 человек.</a:t>
            </a:r>
            <a:br>
              <a:rPr lang="ru-RU" sz="2400" dirty="0" smtClean="0">
                <a:latin typeface="Bahnschrift" pitchFamily="34" charset="0"/>
              </a:rPr>
            </a:br>
            <a:r>
              <a:rPr lang="ru-RU" sz="2400" dirty="0" smtClean="0">
                <a:latin typeface="Bahnschrift" pitchFamily="34" charset="0"/>
              </a:rPr>
              <a:t/>
            </a:r>
            <a:br>
              <a:rPr lang="ru-RU" sz="2400" dirty="0" smtClean="0">
                <a:latin typeface="Bahnschrift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Владимир Михайлович Тюк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48000" cy="4191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00400" y="0"/>
            <a:ext cx="5943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ahnschrift" pitchFamily="34" charset="0"/>
              </a:rPr>
              <a:t>Владимир Михайлович Тюков родился 17 июля 1921 в </a:t>
            </a:r>
            <a:r>
              <a:rPr lang="ru-RU" sz="2400" dirty="0" smtClean="0">
                <a:latin typeface="Bahnschrift" pitchFamily="34" charset="0"/>
                <a:hlinkClick r:id="rId3" tooltip="Город"/>
              </a:rPr>
              <a:t>городе</a:t>
            </a:r>
            <a:r>
              <a:rPr lang="ru-RU" sz="2400" dirty="0" smtClean="0">
                <a:latin typeface="Bahnschrift" pitchFamily="34" charset="0"/>
              </a:rPr>
              <a:t> </a:t>
            </a:r>
            <a:r>
              <a:rPr lang="ru-RU" sz="2400" dirty="0" smtClean="0">
                <a:latin typeface="Bahnschrift" pitchFamily="34" charset="0"/>
                <a:hlinkClick r:id="rId4" tooltip="Майкоп"/>
              </a:rPr>
              <a:t>Майкоп</a:t>
            </a:r>
            <a:r>
              <a:rPr lang="ru-RU" sz="2400" dirty="0" smtClean="0">
                <a:latin typeface="Bahnschrift" pitchFamily="34" charset="0"/>
              </a:rPr>
              <a:t>  в семье </a:t>
            </a:r>
            <a:r>
              <a:rPr lang="ru-RU" sz="2400" dirty="0" smtClean="0">
                <a:latin typeface="Bahnschrift" pitchFamily="34" charset="0"/>
                <a:hlinkClick r:id="rId5" tooltip="Крестьянин"/>
              </a:rPr>
              <a:t>крестьянина</a:t>
            </a:r>
            <a:r>
              <a:rPr lang="ru-RU" sz="2400" dirty="0" smtClean="0">
                <a:latin typeface="Bahnschrift" pitchFamily="34" charset="0"/>
              </a:rPr>
              <a:t>. Русский. Член </a:t>
            </a:r>
            <a:r>
              <a:rPr lang="ru-RU" sz="2400" dirty="0" smtClean="0">
                <a:latin typeface="Bahnschrift" pitchFamily="34" charset="0"/>
                <a:hlinkClick r:id="rId6" tooltip="КПСС"/>
              </a:rPr>
              <a:t>КПСС</a:t>
            </a:r>
            <a:r>
              <a:rPr lang="ru-RU" sz="2400" dirty="0" smtClean="0">
                <a:latin typeface="Bahnschrift" pitchFamily="34" charset="0"/>
              </a:rPr>
              <a:t> с 1943 года. С 1928 года жил в городе </a:t>
            </a:r>
            <a:r>
              <a:rPr lang="ru-RU" sz="2400" dirty="0" smtClean="0">
                <a:latin typeface="Bahnschrift" pitchFamily="34" charset="0"/>
                <a:hlinkClick r:id="rId7" tooltip="Сходня"/>
              </a:rPr>
              <a:t>Сходня</a:t>
            </a:r>
            <a:r>
              <a:rPr lang="ru-RU" sz="2400" dirty="0" smtClean="0">
                <a:latin typeface="Bahnschrift" pitchFamily="34" charset="0"/>
              </a:rPr>
              <a:t> </a:t>
            </a:r>
            <a:r>
              <a:rPr lang="ru-RU" sz="2400" u="sng" dirty="0" smtClean="0">
                <a:latin typeface="Bahnschrift" pitchFamily="34" charset="0"/>
                <a:hlinkClick r:id="rId8"/>
              </a:rPr>
              <a:t>Московской области</a:t>
            </a:r>
            <a:r>
              <a:rPr lang="ru-RU" sz="2400" dirty="0" smtClean="0">
                <a:latin typeface="Bahnschrift" pitchFamily="34" charset="0"/>
              </a:rPr>
              <a:t>. Окончил 7 классов, </a:t>
            </a:r>
            <a:r>
              <a:rPr lang="ru-RU" sz="2400" dirty="0" err="1" smtClean="0">
                <a:latin typeface="Bahnschrift" pitchFamily="34" charset="0"/>
              </a:rPr>
              <a:t>автогенносварочный</a:t>
            </a:r>
            <a:r>
              <a:rPr lang="ru-RU" sz="2400" dirty="0" smtClean="0">
                <a:latin typeface="Bahnschrift" pitchFamily="34" charset="0"/>
              </a:rPr>
              <a:t> техникум и Московский аэроклуб. Работал сварщиком. В армии с 1940 года. В 1942 году окончил </a:t>
            </a:r>
            <a:r>
              <a:rPr lang="ru-RU" sz="2400" dirty="0" err="1" smtClean="0">
                <a:latin typeface="Bahnschrift" pitchFamily="34" charset="0"/>
              </a:rPr>
              <a:t>Энгельсскую</a:t>
            </a:r>
            <a:r>
              <a:rPr lang="ru-RU" sz="2400" dirty="0" smtClean="0">
                <a:latin typeface="Bahnschrift" pitchFamily="34" charset="0"/>
              </a:rPr>
              <a:t> военную авиационную школу пилотов. </a:t>
            </a:r>
          </a:p>
          <a:p>
            <a:r>
              <a:rPr lang="ru-RU" sz="2400" dirty="0" smtClean="0">
                <a:latin typeface="Bahnschrift" pitchFamily="34" charset="0"/>
              </a:rPr>
              <a:t>В действующей армии с 6-го августа 1942 года. Воевал пилотом, командиром звена, заместителем командира эскадрильи штурмовиков на </a:t>
            </a:r>
            <a:r>
              <a:rPr lang="ru-RU" sz="2400" dirty="0" smtClean="0">
                <a:latin typeface="Bahnschrift" pitchFamily="34" charset="0"/>
                <a:hlinkClick r:id="rId9" tooltip="Закавказский фронт"/>
              </a:rPr>
              <a:t>Закавказском</a:t>
            </a:r>
            <a:r>
              <a:rPr lang="ru-RU" sz="2400" dirty="0" smtClean="0">
                <a:latin typeface="Bahnschrift" pitchFamily="34" charset="0"/>
              </a:rPr>
              <a:t>, </a:t>
            </a:r>
            <a:r>
              <a:rPr lang="ru-RU" sz="2400" dirty="0" err="1" smtClean="0">
                <a:latin typeface="Bahnschrift" pitchFamily="34" charset="0"/>
                <a:hlinkClick r:id="rId10" tooltip="Северо-Кавказский фронт"/>
              </a:rPr>
              <a:t>Северо-Кавказском</a:t>
            </a:r>
            <a:r>
              <a:rPr lang="ru-RU" sz="2400" dirty="0" smtClean="0">
                <a:latin typeface="Bahnschrift" pitchFamily="34" charset="0"/>
                <a:hlinkClick r:id="rId10" tooltip="Северо-Кавказский фронт"/>
              </a:rPr>
              <a:t> фронтах</a:t>
            </a:r>
            <a:r>
              <a:rPr lang="ru-RU" sz="2400" dirty="0" smtClean="0">
                <a:latin typeface="Bahnschrift" pitchFamily="34" charset="0"/>
              </a:rPr>
              <a:t> и в </a:t>
            </a:r>
            <a:r>
              <a:rPr lang="ru-RU" sz="2400" dirty="0" smtClean="0">
                <a:latin typeface="Bahnschrift" pitchFamily="34" charset="0"/>
                <a:hlinkClick r:id="rId11" tooltip="Отдельная Приморская армия"/>
              </a:rPr>
              <a:t>Отдельной Приморской армии</a:t>
            </a:r>
            <a:r>
              <a:rPr lang="ru-RU" sz="2400" dirty="0" smtClean="0">
                <a:latin typeface="Bahnschrift" pitchFamily="34" charset="0"/>
              </a:rPr>
              <a:t>. </a:t>
            </a:r>
            <a:endParaRPr lang="ru-RU" sz="2400" dirty="0">
              <a:latin typeface="Bahnschrif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g1.liveinternet.ru/images/attach/c/1/55/880/55880935_KutenkoNikV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19599" cy="588438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19600" y="1225689"/>
            <a:ext cx="472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ahnschrift" pitchFamily="34" charset="0"/>
              </a:rPr>
              <a:t>Родился 1 марта 1923 года в городе Майкоп ныне Республика Адыгея в семье рабочего. Русский. Окончил 7 классов и поступил в </a:t>
            </a:r>
            <a:r>
              <a:rPr lang="ru-RU" sz="2400" dirty="0" err="1" smtClean="0">
                <a:latin typeface="Bahnschrift" pitchFamily="34" charset="0"/>
              </a:rPr>
              <a:t>Майкопский</a:t>
            </a:r>
            <a:r>
              <a:rPr lang="ru-RU" sz="2400" dirty="0" smtClean="0">
                <a:latin typeface="Bahnschrift" pitchFamily="34" charset="0"/>
              </a:rPr>
              <a:t> механический техникум (сельхозтехникум). 15 марта 1942 года с 3-го курса призван в армию (место призыва: Адыгейский ОВК, Краснодарский край, Адыгейская АО). Поступил в Орловское бронетанковое училище имени М. В. Фрунзе.</a:t>
            </a:r>
          </a:p>
          <a:p>
            <a:r>
              <a:rPr lang="ru-RU" sz="2400" dirty="0" smtClean="0">
                <a:latin typeface="Bahnschrift" pitchFamily="34" charset="0"/>
              </a:rPr>
              <a:t> </a:t>
            </a:r>
            <a:endParaRPr lang="ru-RU" sz="2400" dirty="0">
              <a:latin typeface="Bahnschrif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524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latin typeface="Bahnschrift" pitchFamily="34" charset="0"/>
              </a:rPr>
              <a:t>Николай Васильевич </a:t>
            </a:r>
            <a:r>
              <a:rPr lang="ru-RU" sz="2800" b="1" dirty="0" smtClean="0">
                <a:latin typeface="Bahnschrift" pitchFamily="34" charset="0"/>
              </a:rPr>
              <a:t>                                        </a:t>
            </a:r>
            <a:r>
              <a:rPr lang="ru-RU" sz="2800" b="1" dirty="0" err="1" smtClean="0">
                <a:latin typeface="Bahnschrift" pitchFamily="34" charset="0"/>
              </a:rPr>
              <a:t>Кутенко</a:t>
            </a:r>
            <a:r>
              <a:rPr lang="ru-RU" sz="2800" dirty="0" smtClean="0">
                <a:latin typeface="Bahnschrift" pitchFamily="34" charset="0"/>
              </a:rPr>
              <a:t>  </a:t>
            </a:r>
            <a:endParaRPr lang="ru-RU" sz="2800" dirty="0">
              <a:latin typeface="Bahnschrif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ahnschrift" pitchFamily="34" charset="0"/>
              </a:rPr>
              <a:t>В боях Великой Отечественной войны с 25 июля по 20 августа 1942 года воевал командиром орудия танка в составе танковой бригады, сформированной на базе училища. Продолжил учёбу сначала в Азербайджане, а затем на Урале. В марте 1943 года младший лейтенант Н. В. </a:t>
            </a:r>
            <a:r>
              <a:rPr lang="ru-RU" dirty="0" err="1" smtClean="0">
                <a:latin typeface="Bahnschrift" pitchFamily="34" charset="0"/>
              </a:rPr>
              <a:t>Кутенко</a:t>
            </a:r>
            <a:r>
              <a:rPr lang="ru-RU" dirty="0" smtClean="0">
                <a:latin typeface="Bahnschrift" pitchFamily="34" charset="0"/>
              </a:rPr>
              <a:t> окончил Орловское бронетанковое училище имени М. В. Фрунзе.</a:t>
            </a:r>
            <a:endParaRPr lang="ru-RU" b="1" dirty="0" smtClean="0">
              <a:latin typeface="Bahnschrift" pitchFamily="34" charset="0"/>
            </a:endParaRPr>
          </a:p>
          <a:p>
            <a:r>
              <a:rPr lang="ru-RU" dirty="0" smtClean="0">
                <a:latin typeface="Bahnschrift" pitchFamily="34" charset="0"/>
              </a:rPr>
              <a:t>Командир танкового взвода 2-го танкового батальона (47-я гвардейская танковая бригада, 9-й гвардейский танковый корпус, 2-я гвардейская танковая армия, 1-й Белорусский фронт) гвардии старший лейтенант Н. В. </a:t>
            </a:r>
            <a:r>
              <a:rPr lang="ru-RU" dirty="0" err="1" smtClean="0">
                <a:latin typeface="Bahnschrift" pitchFamily="34" charset="0"/>
              </a:rPr>
              <a:t>Кутенко</a:t>
            </a:r>
            <a:r>
              <a:rPr lang="ru-RU" dirty="0" smtClean="0">
                <a:latin typeface="Bahnschrift" pitchFamily="34" charset="0"/>
              </a:rPr>
              <a:t> в боях 14-16 января 1945 года, действуя в головной походной заставе, первым врывался в города </a:t>
            </a:r>
            <a:r>
              <a:rPr lang="ru-RU" dirty="0" err="1" smtClean="0">
                <a:latin typeface="Bahnschrift" pitchFamily="34" charset="0"/>
              </a:rPr>
              <a:t>Груец</a:t>
            </a:r>
            <a:r>
              <a:rPr lang="ru-RU" dirty="0" smtClean="0">
                <a:latin typeface="Bahnschrift" pitchFamily="34" charset="0"/>
              </a:rPr>
              <a:t>, </a:t>
            </a:r>
            <a:r>
              <a:rPr lang="ru-RU" dirty="0" err="1" smtClean="0">
                <a:latin typeface="Bahnschrift" pitchFamily="34" charset="0"/>
              </a:rPr>
              <a:t>Жирардув</a:t>
            </a:r>
            <a:r>
              <a:rPr lang="ru-RU" dirty="0" smtClean="0">
                <a:latin typeface="Bahnschrift" pitchFamily="34" charset="0"/>
              </a:rPr>
              <a:t> (Польша), уничтожил 3 танка T-5, 8 орудий, 12 автомашин с военным грузом, до роты солдат, эшелон на станции </a:t>
            </a:r>
            <a:r>
              <a:rPr lang="ru-RU" dirty="0" err="1" smtClean="0">
                <a:latin typeface="Bahnschrift" pitchFamily="34" charset="0"/>
              </a:rPr>
              <a:t>Жирардув</a:t>
            </a:r>
            <a:r>
              <a:rPr lang="ru-RU" dirty="0" smtClean="0">
                <a:latin typeface="Bahnschrift" pitchFamily="34" charset="0"/>
              </a:rPr>
              <a:t>. Взял в плен немецкого полковника. Уничтожил 7 гранатомётчиков с «фаустпатроном», 47 повозок с различными грузами.</a:t>
            </a:r>
          </a:p>
          <a:p>
            <a:r>
              <a:rPr lang="ru-RU" dirty="0" smtClean="0">
                <a:latin typeface="Bahnschrift" pitchFamily="34" charset="0"/>
              </a:rPr>
              <a:t>В этих боях был ранен и умер 18 января 1945 года. Похоронен в селении </a:t>
            </a:r>
            <a:r>
              <a:rPr lang="ru-RU" dirty="0" err="1" smtClean="0">
                <a:latin typeface="Bahnschrift" pitchFamily="34" charset="0"/>
              </a:rPr>
              <a:t>Корытув</a:t>
            </a:r>
            <a:r>
              <a:rPr lang="ru-RU" dirty="0" smtClean="0">
                <a:latin typeface="Bahnschrift" pitchFamily="34" charset="0"/>
              </a:rPr>
              <a:t>, 4 км юго-восточнее города </a:t>
            </a:r>
            <a:r>
              <a:rPr lang="ru-RU" dirty="0" err="1" smtClean="0">
                <a:latin typeface="Bahnschrift" pitchFamily="34" charset="0"/>
              </a:rPr>
              <a:t>Жирардув</a:t>
            </a:r>
            <a:r>
              <a:rPr lang="ru-RU" dirty="0" smtClean="0">
                <a:latin typeface="Bahnschrift" pitchFamily="34" charset="0"/>
              </a:rPr>
              <a:t> (</a:t>
            </a:r>
            <a:r>
              <a:rPr lang="ru-RU" smtClean="0">
                <a:latin typeface="Bahnschrift" pitchFamily="34" charset="0"/>
              </a:rPr>
              <a:t>Польша).</a:t>
            </a:r>
            <a:endParaRPr lang="ru-RU" b="1" dirty="0" smtClean="0">
              <a:latin typeface="Bahnschrift" pitchFamily="34" charset="0"/>
            </a:endParaRPr>
          </a:p>
          <a:p>
            <a:r>
              <a:rPr lang="ru-RU" dirty="0" smtClean="0">
                <a:latin typeface="Bahnschrift" pitchFamily="34" charset="0"/>
              </a:rPr>
              <a:t>Звание Герой Советского Союза присвоено указом Президиума Верховного Совета СССР от 27 февраля 1945 года посмертно. Этим же указом звание Героя Советского Союза присвоено механикам-водителям его взвода А. Ф. Кононову и С. Ф. </a:t>
            </a:r>
            <a:r>
              <a:rPr lang="ru-RU" dirty="0" err="1" smtClean="0">
                <a:latin typeface="Bahnschrift" pitchFamily="34" charset="0"/>
              </a:rPr>
              <a:t>Бурлаченко</a:t>
            </a:r>
            <a:r>
              <a:rPr lang="ru-RU" dirty="0" smtClean="0">
                <a:latin typeface="Bahnschrift" pitchFamily="34" charset="0"/>
              </a:rPr>
              <a:t>.</a:t>
            </a:r>
          </a:p>
          <a:p>
            <a:r>
              <a:rPr lang="ru-RU" b="1" dirty="0" smtClean="0">
                <a:latin typeface="Bahnschrift" pitchFamily="34" charset="0"/>
              </a:rPr>
              <a:t>Награды и звания</a:t>
            </a:r>
          </a:p>
          <a:p>
            <a:r>
              <a:rPr lang="ru-RU" dirty="0" smtClean="0">
                <a:latin typeface="Bahnschrift" pitchFamily="34" charset="0"/>
              </a:rPr>
              <a:t>Герой Советского Союза (27 февраля 1945, посмертно).</a:t>
            </a:r>
          </a:p>
          <a:p>
            <a:r>
              <a:rPr lang="ru-RU" dirty="0" smtClean="0">
                <a:latin typeface="Bahnschrift" pitchFamily="34" charset="0"/>
              </a:rPr>
              <a:t>Орден Ленина (27 февраля 1945, посмертно).</a:t>
            </a:r>
          </a:p>
          <a:p>
            <a:r>
              <a:rPr lang="ru-RU" dirty="0" smtClean="0">
                <a:latin typeface="Bahnschrift" pitchFamily="34" charset="0"/>
              </a:rPr>
              <a:t>Орден Отечественной войны II степени (31 июля 1943).</a:t>
            </a:r>
          </a:p>
          <a:p>
            <a:r>
              <a:rPr lang="ru-RU" dirty="0" smtClean="0">
                <a:latin typeface="Bahnschrift" pitchFamily="34" charset="0"/>
              </a:rPr>
              <a:t>Орден Красной Звезды (14 августа 1944).</a:t>
            </a:r>
            <a:endParaRPr lang="ru-RU" dirty="0">
              <a:latin typeface="Bahnschrif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" y="228601"/>
            <a:ext cx="8458200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Bahnschrift" pitchFamily="34" charset="0"/>
              </a:rPr>
              <a:t>20 марта 1992 года, учреждено высшее звание страны - Герой России </a:t>
            </a:r>
            <a:r>
              <a:rPr lang="ru-RU" sz="4400" dirty="0" smtClean="0"/>
              <a:t>Первым удостоенным звания Героя Российской Федерации стал начальник Липецкого центра боевой подготовки и переучивания лётного состава генерал-майор авиации С. С. </a:t>
            </a:r>
            <a:r>
              <a:rPr lang="ru-RU" sz="4400" dirty="0" err="1" smtClean="0"/>
              <a:t>Осканов</a:t>
            </a:r>
            <a:r>
              <a:rPr lang="ru-RU" sz="4400" dirty="0" smtClean="0"/>
              <a:t>. </a:t>
            </a:r>
          </a:p>
          <a:p>
            <a:endParaRPr lang="ru-RU" sz="4400" dirty="0" smtClean="0"/>
          </a:p>
          <a:p>
            <a:endParaRPr lang="ru-RU" sz="4400" dirty="0" smtClean="0"/>
          </a:p>
          <a:p>
            <a:r>
              <a:rPr lang="ru-RU" sz="4400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Герой Росси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4196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72000" y="152401"/>
            <a:ext cx="45720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Bahnschrift Condensed" pitchFamily="34" charset="0"/>
              </a:rPr>
              <a:t>При выполнении 7 февраля 1992 года лётного задания на самолёте МиГ-29 произошёл отказ техники, и генерал </a:t>
            </a:r>
            <a:r>
              <a:rPr lang="ru-RU" sz="3200" dirty="0" err="1" smtClean="0">
                <a:latin typeface="Bahnschrift Condensed" pitchFamily="34" charset="0"/>
              </a:rPr>
              <a:t>Осканов</a:t>
            </a:r>
            <a:r>
              <a:rPr lang="ru-RU" sz="3200" dirty="0" smtClean="0">
                <a:latin typeface="Bahnschrift Condensed" pitchFamily="34" charset="0"/>
              </a:rPr>
              <a:t> ценой своей жизни предотвратил падение самолёта на населённый пункт. Вдове С. С. </a:t>
            </a:r>
            <a:r>
              <a:rPr lang="ru-RU" sz="3200" dirty="0" err="1" smtClean="0">
                <a:latin typeface="Bahnschrift Condensed" pitchFamily="34" charset="0"/>
              </a:rPr>
              <a:t>Осканова</a:t>
            </a:r>
            <a:r>
              <a:rPr lang="ru-RU" sz="3200" dirty="0" smtClean="0">
                <a:latin typeface="Bahnschrift Condensed" pitchFamily="34" charset="0"/>
              </a:rPr>
              <a:t> была вручена медаль «Золотая Звезда» № 2, потому что   в руководстве России решили, что Герой России № 1 должен был быть живым </a:t>
            </a:r>
            <a:br>
              <a:rPr lang="ru-RU" sz="3200" dirty="0" smtClean="0">
                <a:latin typeface="Bahnschrift Condensed" pitchFamily="34" charset="0"/>
              </a:rPr>
            </a:br>
            <a:r>
              <a:rPr lang="ru-RU" sz="2800" dirty="0" smtClean="0">
                <a:latin typeface="Bahnschrift Condensed" pitchFamily="34" charset="0"/>
              </a:rPr>
              <a:t/>
            </a:r>
            <a:br>
              <a:rPr lang="ru-RU" sz="2800" dirty="0" smtClean="0">
                <a:latin typeface="Bahnschrift Condensed" pitchFamily="34" charset="0"/>
              </a:rPr>
            </a:b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Герой России герой россии, история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" y="0"/>
            <a:ext cx="5734050" cy="68484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562600" y="0"/>
            <a:ext cx="3581400" cy="8276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Bahnschrift" pitchFamily="34" charset="0"/>
              </a:rPr>
              <a:t>Первой женщиной, удостоенной звания Герой России стала Марина Владимировна Плотникова (1974-1991 </a:t>
            </a:r>
            <a:r>
              <a:rPr lang="ru-RU" sz="3200" dirty="0" err="1" smtClean="0">
                <a:latin typeface="Bahnschrift" pitchFamily="34" charset="0"/>
              </a:rPr>
              <a:t>гг</a:t>
            </a:r>
            <a:r>
              <a:rPr lang="ru-RU" sz="3200" dirty="0" smtClean="0">
                <a:latin typeface="Bahnschrift" pitchFamily="34" charset="0"/>
              </a:rPr>
              <a:t>), посмертно. Марина погибла при спасении трех утопающих детей. </a:t>
            </a:r>
            <a:br>
              <a:rPr lang="ru-RU" sz="3200" dirty="0" smtClean="0">
                <a:latin typeface="Bahnschrift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 </a:t>
            </a:r>
            <a:endParaRPr lang="ru-RU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Герой Российской Федерации подполковник МАСЛОВ Иван Владимирови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57600" cy="4648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733800" y="0"/>
            <a:ext cx="5410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>
                <a:latin typeface="Bahnschrift" pitchFamily="34" charset="0"/>
              </a:rPr>
              <a:t>Герой Российской Федерации подполковник МАСЛОВ Иван </a:t>
            </a:r>
            <a:r>
              <a:rPr lang="ru-RU" sz="2000" b="1" dirty="0" err="1" smtClean="0">
                <a:latin typeface="Bahnschrift" pitchFamily="34" charset="0"/>
              </a:rPr>
              <a:t>Владимирович</a:t>
            </a:r>
            <a:r>
              <a:rPr lang="ru-RU" sz="2000" dirty="0" err="1" smtClean="0">
                <a:latin typeface="Bahnschrift" pitchFamily="34" charset="0"/>
              </a:rPr>
              <a:t>В</a:t>
            </a:r>
            <a:r>
              <a:rPr lang="ru-RU" sz="2000" dirty="0" smtClean="0">
                <a:latin typeface="Bahnschrift" pitchFamily="34" charset="0"/>
              </a:rPr>
              <a:t> июне 2011 года подполковник Иван Маслов был направлен в служебную командировку в Республику Дагестан. С июня по август неоднократно принимал участие в специальных операциях по поиску и ликвидации вооруженных </a:t>
            </a:r>
            <a:r>
              <a:rPr lang="ru-RU" sz="2000" dirty="0" err="1" smtClean="0">
                <a:latin typeface="Bahnschrift" pitchFamily="34" charset="0"/>
              </a:rPr>
              <a:t>бандгрупп</a:t>
            </a:r>
            <a:r>
              <a:rPr lang="ru-RU" sz="2000" dirty="0" smtClean="0">
                <a:latin typeface="Bahnschrift" pitchFamily="34" charset="0"/>
              </a:rPr>
              <a:t>.</a:t>
            </a:r>
          </a:p>
          <a:p>
            <a:pPr fontAlgn="base"/>
            <a:r>
              <a:rPr lang="ru-RU" sz="2000" dirty="0" smtClean="0">
                <a:latin typeface="Bahnschrift" pitchFamily="34" charset="0"/>
              </a:rPr>
              <a:t>17 августа 2011 года подразделения отряда специального назначения «Тайфун» вели поиск вооруженной </a:t>
            </a:r>
            <a:r>
              <a:rPr lang="ru-RU" sz="2000" dirty="0" err="1" smtClean="0">
                <a:latin typeface="Bahnschrift" pitchFamily="34" charset="0"/>
              </a:rPr>
              <a:t>бандгруппы</a:t>
            </a:r>
            <a:r>
              <a:rPr lang="ru-RU" sz="2000" dirty="0" smtClean="0">
                <a:latin typeface="Bahnschrift" pitchFamily="34" charset="0"/>
              </a:rPr>
              <a:t> в Хасавюртовском районе Республики Дагестан. После ее обнаружения завязался бой, в ходе которого бандиты попытались прорваться через боевые порядки подразделения спецназа. Подполковник Иван Маслов верно оценил обстановку и, чтобы не дать боевикам уйти от преследования, ввел в бой резерв, который сам и возглавил.</a:t>
            </a:r>
            <a:endParaRPr lang="ru-RU" sz="2000" dirty="0">
              <a:latin typeface="Bahnschrif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12420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Описание слайда: Женя Табаков, самый юный герой России. Ему было 7 лет. Вечером 28 ноября 2008г. Женя и его 12-летняя сестра Яна были дома одни. В дверь позвонил мужчина, который представился почтальоном. Яна не заподозрила ничего плохого и разрешила ему зайти. Войдя в квартиру и закрыв за собой дверь, «почтальон» вместо письма достал нож, схватил Яну, стал требовать, чтобы дети отдали ему все деньги и ценности. Получив от детей ответ, что они не знают, где деньги, преступник потребовал от Жени искать их, а сам потащил Яну в ванную комнату, где стал срывать с неё одежду. Женя схватил кухонный нож и воткнул его в поясницу преступника. Взвыв от боли, тот ослабил хватку, и девочка сумела выбежать из квартиры за помощью. В ярости преступник, вырвав нож из себя, стал вонзать его в ребенка, после чего бежал.  Однако нанесенная Женей рана , не позволила ему уйти от погони. Указом Президента РФ от 20 января 2009г. за мужество и самоотверженность, проявленные при исполнении гражданского долга Табаков Евгений Евгеньевич был посмертно награждён орденом Мужества. </a:t>
            </a:r>
            <a:endParaRPr lang="ru-RU" dirty="0"/>
          </a:p>
        </p:txBody>
      </p:sp>
      <p:pic>
        <p:nvPicPr>
          <p:cNvPr id="13314" name="Picture 2" descr="Женя Таба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"/>
            <a:ext cx="5753100" cy="310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fs00.infourok.ru/images/doc/284/290138/img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6525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Герой Росси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191000" cy="4953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19600" y="685800"/>
            <a:ext cx="4572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Bahnschrift" pitchFamily="34" charset="0"/>
              </a:rPr>
              <a:t>Единственный дипломат, удостоенный звания Героя России - Андрей Карлов, посол РФ в Турции, погиб в результате </a:t>
            </a:r>
            <a:r>
              <a:rPr lang="ru-RU" sz="3200" dirty="0" err="1" smtClean="0">
                <a:latin typeface="Bahnschrift" pitchFamily="34" charset="0"/>
              </a:rPr>
              <a:t>терракта</a:t>
            </a:r>
            <a:r>
              <a:rPr lang="ru-RU" sz="3200" dirty="0" smtClean="0">
                <a:latin typeface="Bahnschrift" pitchFamily="34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11200" dirty="0" smtClean="0">
                <a:latin typeface="Bahnschrift Condensed" pitchFamily="34" charset="0"/>
              </a:rPr>
              <a:t>Основания присвоения звания известным Героям</a:t>
            </a:r>
            <a:br>
              <a:rPr lang="ru-RU" sz="11200" dirty="0" smtClean="0">
                <a:latin typeface="Bahnschrift Condensed" pitchFamily="34" charset="0"/>
              </a:rPr>
            </a:br>
            <a:r>
              <a:rPr lang="ru-RU" sz="11200" dirty="0" smtClean="0">
                <a:latin typeface="Bahnschrift Condensed" pitchFamily="34" charset="0"/>
              </a:rPr>
              <a:t/>
            </a:r>
            <a:br>
              <a:rPr lang="ru-RU" sz="11200" dirty="0" smtClean="0">
                <a:latin typeface="Bahnschrift Condensed" pitchFamily="34" charset="0"/>
              </a:rPr>
            </a:br>
            <a:r>
              <a:rPr lang="ru-RU" sz="11200" dirty="0" smtClean="0">
                <a:latin typeface="Bahnschrift Condensed" pitchFamily="34" charset="0"/>
              </a:rPr>
              <a:t>Статистика взята по информации интернет-сайта «Герои страны» на 2014 год. На тот момент было совершено 1013 награждений, из них для 997 известна причина награждения. 463 человека из известных награждены посмертно.</a:t>
            </a:r>
            <a:br>
              <a:rPr lang="ru-RU" sz="11200" dirty="0" smtClean="0">
                <a:latin typeface="Bahnschrift Condensed" pitchFamily="34" charset="0"/>
              </a:rPr>
            </a:br>
            <a:r>
              <a:rPr lang="ru-RU" sz="11200" dirty="0" smtClean="0">
                <a:latin typeface="Bahnschrift Condensed" pitchFamily="34" charset="0"/>
              </a:rPr>
              <a:t/>
            </a:r>
            <a:br>
              <a:rPr lang="ru-RU" sz="11200" dirty="0" smtClean="0">
                <a:latin typeface="Bahnschrift Condensed" pitchFamily="34" charset="0"/>
              </a:rPr>
            </a:br>
            <a:r>
              <a:rPr lang="ru-RU" sz="11200" dirty="0" smtClean="0">
                <a:latin typeface="Bahnschrift Condensed" pitchFamily="34" charset="0"/>
              </a:rPr>
              <a:t>Участники боевых действий по отражению вторжения боевиков в Республику Дагестан, Второй чеченской войны и продолжающихся действий по ликвидации террористов на территории Чеченской Республики — 304 человека;</a:t>
            </a:r>
            <a:br>
              <a:rPr lang="ru-RU" sz="11200" dirty="0" smtClean="0">
                <a:latin typeface="Bahnschrift Condensed" pitchFamily="34" charset="0"/>
              </a:rPr>
            </a:br>
            <a:r>
              <a:rPr lang="ru-RU" sz="11200" dirty="0" smtClean="0">
                <a:latin typeface="Bahnschrift Condensed" pitchFamily="34" charset="0"/>
              </a:rPr>
              <a:t/>
            </a:r>
            <a:br>
              <a:rPr lang="ru-RU" sz="11200" dirty="0" smtClean="0">
                <a:latin typeface="Bahnschrift Condensed" pitchFamily="34" charset="0"/>
              </a:rPr>
            </a:br>
            <a:r>
              <a:rPr lang="ru-RU" sz="11200" dirty="0" smtClean="0">
                <a:latin typeface="Bahnschrift Condensed" pitchFamily="34" charset="0"/>
              </a:rPr>
              <a:t>Участники боевых действий Первой чеченской войны — 175 человек;</a:t>
            </a:r>
            <a:br>
              <a:rPr lang="ru-RU" sz="11200" dirty="0" smtClean="0">
                <a:latin typeface="Bahnschrift Condensed" pitchFamily="34" charset="0"/>
              </a:rPr>
            </a:br>
            <a:r>
              <a:rPr lang="ru-RU" sz="11200" dirty="0" smtClean="0">
                <a:latin typeface="Bahnschrift Condensed" pitchFamily="34" charset="0"/>
              </a:rPr>
              <a:t/>
            </a:r>
            <a:br>
              <a:rPr lang="ru-RU" sz="11200" dirty="0" smtClean="0">
                <a:latin typeface="Bahnschrift Condensed" pitchFamily="34" charset="0"/>
              </a:rPr>
            </a:br>
            <a:r>
              <a:rPr lang="ru-RU" sz="11200" dirty="0" smtClean="0">
                <a:latin typeface="Bahnschrift Condensed" pitchFamily="34" charset="0"/>
              </a:rPr>
              <a:t>Участники Великой Отечественной войны — 108 человек;</a:t>
            </a:r>
            <a:br>
              <a:rPr lang="ru-RU" sz="11200" dirty="0" smtClean="0">
                <a:latin typeface="Bahnschrift Condensed" pitchFamily="34" charset="0"/>
              </a:rPr>
            </a:br>
            <a:r>
              <a:rPr lang="ru-RU" sz="11200" dirty="0" smtClean="0">
                <a:latin typeface="Bahnschrift Condensed" pitchFamily="34" charset="0"/>
              </a:rPr>
              <a:t/>
            </a:r>
            <a:br>
              <a:rPr lang="ru-RU" sz="11200" dirty="0" smtClean="0">
                <a:latin typeface="Bahnschrift Condensed" pitchFamily="34" charset="0"/>
              </a:rPr>
            </a:br>
            <a:endParaRPr lang="ru-RU" sz="11200" b="1" dirty="0">
              <a:latin typeface="Bahnschrif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643</Words>
  <Application>Microsoft Office PowerPoint</Application>
  <PresentationFormat>Экран (4:3)</PresentationFormat>
  <Paragraphs>30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Василий</cp:lastModifiedBy>
  <cp:revision>31</cp:revision>
  <dcterms:created xsi:type="dcterms:W3CDTF">2018-10-20T08:31:06Z</dcterms:created>
  <dcterms:modified xsi:type="dcterms:W3CDTF">2018-12-06T21:30:10Z</dcterms:modified>
</cp:coreProperties>
</file>